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9" r:id="rId2"/>
    <p:sldId id="470" r:id="rId3"/>
    <p:sldId id="490" r:id="rId4"/>
    <p:sldId id="423" r:id="rId5"/>
    <p:sldId id="473" r:id="rId6"/>
    <p:sldId id="474" r:id="rId7"/>
    <p:sldId id="477" r:id="rId8"/>
    <p:sldId id="426" r:id="rId9"/>
    <p:sldId id="427" r:id="rId10"/>
    <p:sldId id="478" r:id="rId11"/>
    <p:sldId id="479" r:id="rId12"/>
    <p:sldId id="480" r:id="rId13"/>
    <p:sldId id="481" r:id="rId14"/>
    <p:sldId id="487" r:id="rId15"/>
    <p:sldId id="507" r:id="rId16"/>
    <p:sldId id="508" r:id="rId17"/>
    <p:sldId id="509" r:id="rId18"/>
    <p:sldId id="510" r:id="rId19"/>
    <p:sldId id="488" r:id="rId20"/>
    <p:sldId id="504" r:id="rId21"/>
    <p:sldId id="498" r:id="rId22"/>
    <p:sldId id="442" r:id="rId23"/>
    <p:sldId id="495" r:id="rId24"/>
    <p:sldId id="50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00"/>
    <a:srgbClr val="FF0000"/>
    <a:srgbClr val="077100"/>
    <a:srgbClr val="FF6600"/>
    <a:srgbClr val="0099FF"/>
    <a:srgbClr val="07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6" autoAdjust="0"/>
    <p:restoredTop sz="92936" autoAdjust="0"/>
  </p:normalViewPr>
  <p:slideViewPr>
    <p:cSldViewPr snapToGrid="0">
      <p:cViewPr>
        <p:scale>
          <a:sx n="89" d="100"/>
          <a:sy n="89" d="100"/>
        </p:scale>
        <p:origin x="-15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2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495E1A6-235E-4EA9-AC06-34ACF941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9F0D097-4322-4F95-A542-4455D644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2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CA7EBE9-92D6-41CF-848B-909A779BDE8C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3C295-824D-41BE-BDF0-D0F79FDA51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Observation-&gt; What do you think causes the change? -&gt; Directly measures? -&gt; Indirectly measures?</a:t>
            </a:r>
          </a:p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How can we use this indicator solution to open the door to student questioning the relationship between PS &amp; CR?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08BAE-55C5-4BA3-A42A-31D9F2D99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Observation-&gt; What do you think causes the change? -&gt; Directly measures? -&gt; Indirectly measures?</a:t>
            </a:r>
          </a:p>
          <a:p>
            <a:r>
              <a:rPr lang="en-US" altLang="en-US" smtClean="0">
                <a:latin typeface="Arial" pitchFamily="34" charset="0"/>
                <a:ea typeface="ヒラギノ角ゴ Pro W3"/>
                <a:cs typeface="ヒラギノ角ゴ Pro W3"/>
              </a:rPr>
              <a:t>How can we use this indicator solution to open the door to student questioning the relationship between PS &amp; CR?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08BAE-55C5-4BA3-A42A-31D9F2D99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6E8CA-B1BF-4EA5-AEC7-2654C946C3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747F2-FB3C-44D2-976C-D53C878E1A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3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5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9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7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b="0" smtClean="0"/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200" b="0" smtClean="0">
                <a:solidFill>
                  <a:schemeClr val="bg2"/>
                </a:solidFill>
              </a:rPr>
              <a:t>Biotechnology Explorer</a:t>
            </a:r>
            <a:r>
              <a:rPr lang="en-US" altLang="en-US" sz="1200" b="0" smtClean="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altLang="en-US" sz="1200" b="0" smtClean="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b="0" smtClean="0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 b="0" smtClean="0"/>
          </a:p>
        </p:txBody>
      </p:sp>
      <p:sp>
        <p:nvSpPr>
          <p:cNvPr id="1032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363525D7-AB4B-4DC4-90F0-42D69ED52378}" type="slidenum">
              <a:rPr lang="en-US" altLang="en-US" sz="1200" b="0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8" r:id="rId1"/>
    <p:sldLayoutId id="2147487737" r:id="rId2"/>
    <p:sldLayoutId id="2147487738" r:id="rId3"/>
    <p:sldLayoutId id="2147487739" r:id="rId4"/>
    <p:sldLayoutId id="2147487740" r:id="rId5"/>
    <p:sldLayoutId id="2147487741" r:id="rId6"/>
    <p:sldLayoutId id="2147487742" r:id="rId7"/>
    <p:sldLayoutId id="2147487743" r:id="rId8"/>
    <p:sldLayoutId id="2147487744" r:id="rId9"/>
    <p:sldLayoutId id="2147487745" r:id="rId10"/>
    <p:sldLayoutId id="214748774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erc.carleton.edu/microbelife/topics/deadzone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-rad.com/en-us/product/photosynthesis-cellular-respiration-kit-for-ap-biology?ID=NR4XPVE8Z&amp;WT.mc_id=19040102595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hyperlink" Target="https://www.bio-rad.com/en-us/product/photosynthesis-cellular-respiration-kit-for-ap-biology?ID=NR4XPVE8Z&amp;WT.mc_id=190401025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www.bio-rad.com/en-us/education?ID=1450&amp;WT.mc_id=19040102595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38225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9900"/>
                </a:solidFill>
              </a:rPr>
              <a:t>Algae Blooms: Agriculture, Ecology, and Economy</a:t>
            </a:r>
            <a:endParaRPr lang="en-US" altLang="en-US" sz="2800" dirty="0" smtClean="0">
              <a:solidFill>
                <a:srgbClr val="FF993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Bio-Rad Biotechnology Explorer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Photosynthesis and Cellular Respiration Kit for AP Biology</a:t>
            </a:r>
          </a:p>
        </p:txBody>
      </p:sp>
      <p:pic>
        <p:nvPicPr>
          <p:cNvPr id="5" name="Picture 4" descr="C:\Users\mleung\Documents\NPD\SPHERE\Marketing plan\Marketing Collate\eblasts\October eblast\eblast sphere photo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26" y="3114472"/>
            <a:ext cx="2477085" cy="27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Indicator</a:t>
            </a:r>
            <a:r>
              <a:rPr lang="en-US" dirty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</a:rPr>
              <a:t>– how does it work?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56979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More CO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 = more carbonic acid =           pH = more    </a:t>
            </a:r>
            <a:endParaRPr lang="en-US" sz="2000" b="0" dirty="0"/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06759" y="1699337"/>
            <a:ext cx="4370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3772" y="1685331"/>
            <a:ext cx="4370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6440" y="2341849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C3300"/>
                </a:solidFill>
              </a:rPr>
              <a:t>Higher / lower?</a:t>
            </a:r>
            <a:endParaRPr lang="en-US" b="0" dirty="0">
              <a:solidFill>
                <a:srgbClr val="CC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6393" y="2356864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C3300"/>
                </a:solidFill>
              </a:rPr>
              <a:t>Yellow / purple?</a:t>
            </a:r>
            <a:endParaRPr lang="en-US" b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(pH) Indicator 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52785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9933"/>
                </a:solidFill>
              </a:rPr>
              <a:t>MORE</a:t>
            </a:r>
            <a:r>
              <a:rPr lang="en-US" sz="2000" b="0" dirty="0" smtClean="0">
                <a:solidFill>
                  <a:srgbClr val="FF9933"/>
                </a:solidFill>
              </a:rPr>
              <a:t> 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 = more carbonic acid =  </a:t>
            </a:r>
            <a:r>
              <a:rPr lang="en-US" sz="2000" dirty="0" smtClean="0">
                <a:solidFill>
                  <a:srgbClr val="FF9933"/>
                </a:solidFill>
              </a:rPr>
              <a:t>LOWER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b="0" dirty="0" smtClean="0"/>
              <a:t>pH = more </a:t>
            </a:r>
            <a:r>
              <a:rPr lang="en-US" sz="2000" dirty="0" smtClean="0">
                <a:solidFill>
                  <a:srgbClr val="FF9933"/>
                </a:solidFill>
              </a:rPr>
              <a:t>YELLOW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(pH) Indicator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56979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What happens when we have LESS 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?</a:t>
            </a:r>
            <a:endParaRPr lang="en-US" sz="2000" dirty="0">
              <a:solidFill>
                <a:srgbClr val="FF9933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</a:t>
            </a:r>
            <a:r>
              <a:rPr lang="en-US" baseline="-25000" dirty="0" smtClean="0">
                <a:solidFill>
                  <a:srgbClr val="FF9933"/>
                </a:solidFill>
              </a:rPr>
              <a:t>2</a:t>
            </a:r>
            <a:r>
              <a:rPr lang="en-US" dirty="0" smtClean="0">
                <a:solidFill>
                  <a:srgbClr val="FF9933"/>
                </a:solidFill>
              </a:rPr>
              <a:t> (pH) Indicator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621" r="42557" b="2856"/>
          <a:stretch/>
        </p:blipFill>
        <p:spPr bwMode="auto">
          <a:xfrm rot="5400000">
            <a:off x="3469878" y="-3817"/>
            <a:ext cx="1704292" cy="76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/>
          <p:cNvSpPr/>
          <p:nvPr/>
        </p:nvSpPr>
        <p:spPr bwMode="auto">
          <a:xfrm rot="5400000">
            <a:off x="4359034" y="1687984"/>
            <a:ext cx="614811" cy="7086260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148" y="5061837"/>
            <a:ext cx="368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56979" y="1338459"/>
            <a:ext cx="94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combines with water to make carbonic acid (H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LESS</a:t>
            </a:r>
            <a:r>
              <a:rPr lang="en-US" sz="2000" b="0" dirty="0" smtClean="0">
                <a:solidFill>
                  <a:srgbClr val="7030A0"/>
                </a:solidFill>
              </a:rPr>
              <a:t> </a:t>
            </a:r>
            <a:r>
              <a:rPr lang="en-US" sz="2000" b="0" dirty="0" smtClean="0"/>
              <a:t>CO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 = less carbonic acid =  </a:t>
            </a:r>
            <a:r>
              <a:rPr lang="en-US" sz="2000" dirty="0" smtClean="0">
                <a:solidFill>
                  <a:srgbClr val="7030A0"/>
                </a:solidFill>
              </a:rPr>
              <a:t>HIGHER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b="0" dirty="0" smtClean="0"/>
              <a:t>pH = more </a:t>
            </a:r>
            <a:r>
              <a:rPr lang="en-US" sz="2000" dirty="0" smtClean="0">
                <a:solidFill>
                  <a:srgbClr val="7030A0"/>
                </a:solidFill>
              </a:rPr>
              <a:t>PURPLE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123310" y="5653954"/>
            <a:ext cx="7086260" cy="230871"/>
          </a:xfrm>
          <a:prstGeom prst="leftRightArrow">
            <a:avLst/>
          </a:prstGeom>
          <a:gradFill flip="none" rotWithShape="1">
            <a:gsLst>
              <a:gs pos="85000">
                <a:srgbClr val="632B8D"/>
              </a:gs>
              <a:gs pos="54000">
                <a:srgbClr val="F87D20"/>
              </a:gs>
              <a:gs pos="0">
                <a:srgbClr val="FFC6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Putting it all together</a:t>
            </a:r>
            <a:endParaRPr lang="en-US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9101" y="1536276"/>
            <a:ext cx="8199301" cy="3722915"/>
            <a:chOff x="759086" y="2152851"/>
            <a:chExt cx="7486434" cy="4095881"/>
          </a:xfrm>
        </p:grpSpPr>
        <p:sp>
          <p:nvSpPr>
            <p:cNvPr id="6" name="TextBox 5"/>
            <p:cNvSpPr txBox="1"/>
            <p:nvPr/>
          </p:nvSpPr>
          <p:spPr>
            <a:xfrm>
              <a:off x="759086" y="2187540"/>
              <a:ext cx="3907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defRPr/>
              </a:pPr>
              <a:r>
                <a:rPr lang="en-US" dirty="0" smtClean="0"/>
                <a:t>Dark</a:t>
              </a:r>
            </a:p>
            <a:p>
              <a:pPr lvl="1">
                <a:defRPr/>
              </a:pPr>
              <a:r>
                <a:rPr lang="en-US" b="0" dirty="0" smtClean="0"/>
                <a:t>cellular respiration (CO</a:t>
              </a:r>
              <a:r>
                <a:rPr lang="en-US" b="0" baseline="-25000" dirty="0" smtClean="0"/>
                <a:t>2</a:t>
              </a:r>
              <a:r>
                <a:rPr lang="en-US" b="0" dirty="0" smtClean="0"/>
                <a:t> production)</a:t>
              </a:r>
            </a:p>
            <a:p>
              <a:pPr lvl="1">
                <a:defRPr/>
              </a:pPr>
              <a:r>
                <a:rPr lang="en-US" b="0" dirty="0" smtClean="0"/>
                <a:t>pH decreases</a:t>
              </a:r>
            </a:p>
            <a:p>
              <a:pPr lvl="1">
                <a:defRPr/>
              </a:pPr>
              <a:r>
                <a:rPr lang="en-US" dirty="0" smtClean="0">
                  <a:solidFill>
                    <a:srgbClr val="FF6600"/>
                  </a:solidFill>
                </a:rPr>
                <a:t>yellow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" name="Left-Right Arrow 6"/>
            <p:cNvSpPr/>
            <p:nvPr/>
          </p:nvSpPr>
          <p:spPr>
            <a:xfrm>
              <a:off x="1210676" y="3325589"/>
              <a:ext cx="5096933" cy="254000"/>
            </a:xfrm>
            <a:prstGeom prst="leftRightArrow">
              <a:avLst/>
            </a:prstGeom>
            <a:gradFill flip="none" rotWithShape="1">
              <a:gsLst>
                <a:gs pos="85000">
                  <a:srgbClr val="632B8D"/>
                </a:gs>
                <a:gs pos="54000">
                  <a:srgbClr val="F87D20"/>
                </a:gs>
                <a:gs pos="0">
                  <a:srgbClr val="FFC61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9134" y="2152851"/>
              <a:ext cx="38963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defRPr/>
              </a:pPr>
              <a:r>
                <a:rPr lang="en-US" dirty="0"/>
                <a:t>Light</a:t>
              </a:r>
              <a:r>
                <a:rPr lang="en-US" b="0" dirty="0"/>
                <a:t> </a:t>
              </a:r>
            </a:p>
            <a:p>
              <a:pPr lvl="1">
                <a:defRPr/>
              </a:pPr>
              <a:r>
                <a:rPr lang="en-US" b="0" dirty="0"/>
                <a:t>photosynthesis (CO</a:t>
              </a:r>
              <a:r>
                <a:rPr lang="en-US" b="0" baseline="-25000" dirty="0"/>
                <a:t>2</a:t>
              </a:r>
              <a:r>
                <a:rPr lang="en-US" b="0" dirty="0"/>
                <a:t> </a:t>
              </a:r>
              <a:r>
                <a:rPr lang="en-US" b="0" dirty="0" smtClean="0"/>
                <a:t>consumption)</a:t>
              </a:r>
            </a:p>
            <a:p>
              <a:pPr lvl="1">
                <a:defRPr/>
              </a:pPr>
              <a:r>
                <a:rPr lang="en-US" b="0" dirty="0" smtClean="0"/>
                <a:t>pH increases</a:t>
              </a:r>
            </a:p>
            <a:p>
              <a:pPr lvl="1">
                <a:defRPr/>
              </a:pPr>
              <a:r>
                <a:rPr lang="en-US" dirty="0" smtClean="0">
                  <a:solidFill>
                    <a:srgbClr val="7030A0"/>
                  </a:solidFill>
                </a:rPr>
                <a:t>purple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449037" y="3987811"/>
              <a:ext cx="621562" cy="9228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" t="3621" r="42557" b="2856"/>
            <a:stretch/>
          </p:blipFill>
          <p:spPr bwMode="auto">
            <a:xfrm rot="5400000">
              <a:off x="2805209" y="2702938"/>
              <a:ext cx="1503588" cy="55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leung\Documents\NPD\SPHERE\Gate Meeting\Prelaunch_Launch Package\cellular-respiration-kit-and-cuvettes_8.5x10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6" t="50079" r="44672" b="15180"/>
            <a:stretch/>
          </p:blipFill>
          <p:spPr bwMode="auto">
            <a:xfrm>
              <a:off x="3386279" y="3566167"/>
              <a:ext cx="606027" cy="1263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C:\Users\mleung\Documents\NPD\SPHERE\Gate Meeting\Prelaunch_Launch Package\cellular-respiration-kit-and-cuvettes_8.5x10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66" t="50079" r="30291" b="15180"/>
            <a:stretch/>
          </p:blipFill>
          <p:spPr bwMode="auto">
            <a:xfrm>
              <a:off x="4988769" y="3579589"/>
              <a:ext cx="575735" cy="1263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C:\Users\mleung\Documents\NPD\SPHERE\Gate Meeting\Prelaunch_Launch Package\cellular-respiration-kit-and-cuvettes_8.5x10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0" t="50079" r="59965" b="15180"/>
            <a:stretch/>
          </p:blipFill>
          <p:spPr bwMode="auto">
            <a:xfrm>
              <a:off x="1222050" y="3566889"/>
              <a:ext cx="527314" cy="1263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Isosceles Triangle 18"/>
          <p:cNvSpPr/>
          <p:nvPr/>
        </p:nvSpPr>
        <p:spPr bwMode="auto">
          <a:xfrm rot="5400000">
            <a:off x="3957735" y="2680821"/>
            <a:ext cx="493016" cy="5682461"/>
          </a:xfrm>
          <a:prstGeom prst="triangle">
            <a:avLst>
              <a:gd name="adj" fmla="val 500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876" y="5352774"/>
            <a:ext cx="29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</a:t>
            </a:r>
            <a:r>
              <a:rPr lang="en-US" b="0" baseline="-25000" dirty="0" smtClean="0"/>
              <a:t>2</a:t>
            </a:r>
            <a:r>
              <a:rPr lang="en-US" b="0" dirty="0" smtClean="0"/>
              <a:t> in solution</a:t>
            </a:r>
            <a:endParaRPr lang="en-US" b="0" dirty="0"/>
          </a:p>
        </p:txBody>
      </p:sp>
      <p:pic>
        <p:nvPicPr>
          <p:cNvPr id="14" name="Picture 5" descr="C:\Users\lbrown1\AppData\Local\Microsoft\Windows\Temporary Internet Files\Content.IE5\X5VVETH6\moon-and-stars-1382724421cC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0" y="2821553"/>
            <a:ext cx="509622" cy="5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lbrown1\AppData\Local\Microsoft\Windows\Temporary Internet Files\Content.IE5\TLOHN8HH\bulb_o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9" y="2788068"/>
            <a:ext cx="653230" cy="6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22091" r="42177" b="54503"/>
          <a:stretch/>
        </p:blipFill>
        <p:spPr bwMode="auto">
          <a:xfrm>
            <a:off x="1619242" y="2136368"/>
            <a:ext cx="3943711" cy="21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698" y="1604356"/>
            <a:ext cx="64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Cut transfer pipette at 250 </a:t>
            </a:r>
            <a:r>
              <a:rPr lang="en-US" dirty="0" err="1" smtClean="0"/>
              <a:t>ul</a:t>
            </a:r>
            <a:r>
              <a:rPr lang="en-US" dirty="0" smtClean="0"/>
              <a:t> mark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Transfer 10 beads to 2 cuvettes labeled dark and light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3" t="26749" r="46413" b="58143"/>
          <a:stretch/>
        </p:blipFill>
        <p:spPr bwMode="auto">
          <a:xfrm>
            <a:off x="6159731" y="3875100"/>
            <a:ext cx="1793506" cy="204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7" t="13537" r="45876" b="61985"/>
          <a:stretch/>
        </p:blipFill>
        <p:spPr bwMode="auto">
          <a:xfrm>
            <a:off x="2776450" y="1770597"/>
            <a:ext cx="2136372" cy="18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697" y="1330036"/>
            <a:ext cx="8420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3. Remove excess liquid from cuvette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4. Add 1 ml of distilled water to both cuvettes and incubate for 5 minutes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0945" r="45876" b="61985"/>
          <a:stretch/>
        </p:blipFill>
        <p:spPr bwMode="auto">
          <a:xfrm>
            <a:off x="3522306" y="4447309"/>
            <a:ext cx="1390516" cy="16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2822" y="4447309"/>
            <a:ext cx="21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1 ml</a:t>
            </a:r>
            <a:endParaRPr lang="en-US" sz="2400" dirty="0"/>
          </a:p>
        </p:txBody>
      </p:sp>
      <p:sp>
        <p:nvSpPr>
          <p:cNvPr id="7" name="Curved Up Arrow 6"/>
          <p:cNvSpPr/>
          <p:nvPr/>
        </p:nvSpPr>
        <p:spPr bwMode="auto">
          <a:xfrm rot="10411903">
            <a:off x="4007770" y="4123066"/>
            <a:ext cx="944435" cy="534817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7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697" y="1330036"/>
            <a:ext cx="8420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5. Remove water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6. Add 1 ml C0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Indicator to both cuvettes and cap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0945" r="45876" b="61985"/>
          <a:stretch/>
        </p:blipFill>
        <p:spPr bwMode="auto">
          <a:xfrm>
            <a:off x="1676880" y="2036619"/>
            <a:ext cx="1390516" cy="16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7396" y="2052901"/>
            <a:ext cx="21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endParaRPr lang="en-US" sz="2400" dirty="0"/>
          </a:p>
        </p:txBody>
      </p:sp>
      <p:sp>
        <p:nvSpPr>
          <p:cNvPr id="7" name="Curved Up Arrow 6"/>
          <p:cNvSpPr/>
          <p:nvPr/>
        </p:nvSpPr>
        <p:spPr bwMode="auto">
          <a:xfrm rot="10411903" flipH="1">
            <a:off x="2177086" y="1680309"/>
            <a:ext cx="1248250" cy="534817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28558" r="40646" b="56834"/>
          <a:stretch/>
        </p:blipFill>
        <p:spPr bwMode="auto">
          <a:xfrm>
            <a:off x="4360746" y="4414061"/>
            <a:ext cx="1715903" cy="173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Up Arrow 9"/>
          <p:cNvSpPr/>
          <p:nvPr/>
        </p:nvSpPr>
        <p:spPr bwMode="auto">
          <a:xfrm rot="10411903" flipH="1">
            <a:off x="3914671" y="4130027"/>
            <a:ext cx="1248250" cy="534817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1108" y="4733452"/>
            <a:ext cx="269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1 ml indicator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697" y="1330036"/>
            <a:ext cx="8420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7. Record initial pH / Absorbance for each cuvette and put one cuvette in the dark (foil) and one in the light with beads spread out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8. Record changes in pH and Absorbance every 5 min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57658" r="43212" b="33516"/>
          <a:stretch/>
        </p:blipFill>
        <p:spPr bwMode="auto">
          <a:xfrm>
            <a:off x="2019994" y="2984279"/>
            <a:ext cx="2443941" cy="58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31322" r="29730" b="21014"/>
          <a:stretch/>
        </p:blipFill>
        <p:spPr bwMode="auto">
          <a:xfrm>
            <a:off x="3773977" y="4192357"/>
            <a:ext cx="3341717" cy="196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35745" r="43212" b="48886"/>
          <a:stretch/>
        </p:blipFill>
        <p:spPr bwMode="auto">
          <a:xfrm>
            <a:off x="2019994" y="1954640"/>
            <a:ext cx="2443941" cy="101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6934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Lab Summary </a:t>
            </a:r>
            <a:r>
              <a:rPr lang="en-US" sz="2800" b="0" i="0" u="none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- Workflow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1167848"/>
            <a:ext cx="6476999" cy="49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9900"/>
                </a:solidFill>
              </a:rPr>
              <a:t>Curriculum and Training Specialists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721" y="2246972"/>
            <a:ext cx="7635786" cy="2235101"/>
            <a:chOff x="647333" y="2444616"/>
            <a:chExt cx="7635786" cy="2235101"/>
          </a:xfrm>
        </p:grpSpPr>
        <p:sp>
          <p:nvSpPr>
            <p:cNvPr id="5124" name="AutoShape 4"/>
            <p:cNvSpPr>
              <a:spLocks/>
            </p:cNvSpPr>
            <p:nvPr/>
          </p:nvSpPr>
          <p:spPr bwMode="auto">
            <a:xfrm>
              <a:off x="3617462" y="4284430"/>
              <a:ext cx="1775725" cy="27689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13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9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Leigh </a:t>
              </a:r>
              <a:r>
                <a:rPr lang="en-US" altLang="en-US" sz="1800" b="1" dirty="0" smtClean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Brown</a:t>
              </a:r>
              <a:endParaRPr lang="en-US" altLang="en-US" sz="18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5126" name="AutoShape 4"/>
            <p:cNvSpPr>
              <a:spLocks/>
            </p:cNvSpPr>
            <p:nvPr/>
          </p:nvSpPr>
          <p:spPr bwMode="auto">
            <a:xfrm>
              <a:off x="647333" y="4284571"/>
              <a:ext cx="1772382" cy="27893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13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9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Damon </a:t>
              </a:r>
              <a:r>
                <a:rPr lang="en-US" altLang="en-US" sz="1800" b="1" dirty="0" err="1" smtClean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Tighe</a:t>
              </a:r>
              <a:endParaRPr lang="en-US" altLang="en-US" sz="18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7462" y="2444616"/>
              <a:ext cx="1775725" cy="177238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4" name="Picture 6" descr="Damon Tigh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333" y="2444616"/>
              <a:ext cx="1772382" cy="177238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2" name="Picture 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1" t="25532" r="72502" b="37538"/>
            <a:stretch/>
          </p:blipFill>
          <p:spPr bwMode="auto">
            <a:xfrm>
              <a:off x="6555581" y="2444616"/>
              <a:ext cx="1727538" cy="17723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38100" contourW="31750">
              <a:bevelT w="0"/>
              <a:contourClr>
                <a:schemeClr val="bg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AutoShape 4"/>
            <p:cNvSpPr>
              <a:spLocks/>
            </p:cNvSpPr>
            <p:nvPr/>
          </p:nvSpPr>
          <p:spPr bwMode="auto">
            <a:xfrm>
              <a:off x="6555581" y="4284430"/>
              <a:ext cx="1727538" cy="3952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13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§"/>
                <a:defRPr sz="9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7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 err="1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Tamica</a:t>
              </a:r>
              <a:r>
                <a:rPr lang="en-US" altLang="en-US" sz="1800" b="1" dirty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 </a:t>
              </a:r>
              <a:r>
                <a:rPr lang="en-US" altLang="en-US" sz="1800" b="1" dirty="0" smtClean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Stubbs</a:t>
              </a:r>
              <a:endParaRPr lang="en-US" altLang="en-US" sz="1800" b="1" dirty="0"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7640" y="4904573"/>
            <a:ext cx="77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bio-rad_explorer@bio-rad.com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Dead Zone 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3024" y="3102892"/>
            <a:ext cx="7157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https://serc.carleton.edu/microbelife/topics/deadzone/index.html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9933"/>
                </a:solidFill>
              </a:rPr>
              <a:t>ThINQ</a:t>
            </a:r>
            <a:r>
              <a:rPr lang="en-US" altLang="en-US" dirty="0" smtClean="0">
                <a:solidFill>
                  <a:srgbClr val="FF9933"/>
                </a:solidFill>
              </a:rPr>
              <a:t>! Resource Page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99160" y="2332038"/>
            <a:ext cx="33528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Get teaching resources:  </a:t>
            </a:r>
          </a:p>
          <a:p>
            <a:pPr lvl="1" eaLnBrk="1" hangingPunct="1">
              <a:defRPr/>
            </a:pPr>
            <a:r>
              <a:rPr lang="en-US" altLang="en-US" dirty="0" smtClean="0"/>
              <a:t>videos </a:t>
            </a:r>
          </a:p>
          <a:p>
            <a:pPr lvl="1" eaLnBrk="1" hangingPunct="1">
              <a:defRPr/>
            </a:pPr>
            <a:r>
              <a:rPr lang="en-US" altLang="en-US" dirty="0" smtClean="0"/>
              <a:t>case studies</a:t>
            </a:r>
          </a:p>
          <a:p>
            <a:pPr lvl="1" eaLnBrk="1" hangingPunct="1">
              <a:defRPr/>
            </a:pPr>
            <a:r>
              <a:rPr lang="en-US" altLang="en-US" dirty="0" smtClean="0"/>
              <a:t>class activities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r="11430"/>
          <a:stretch>
            <a:fillRect/>
          </a:stretch>
        </p:blipFill>
        <p:spPr bwMode="auto">
          <a:xfrm>
            <a:off x="4315968" y="1900916"/>
            <a:ext cx="3997833" cy="41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2243328" y="1295400"/>
            <a:ext cx="5084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b</a:t>
            </a:r>
            <a:r>
              <a:rPr lang="en-US" altLang="en-US" sz="2800" dirty="0" smtClean="0"/>
              <a:t>io-rad.com/</a:t>
            </a:r>
            <a:r>
              <a:rPr lang="en-US" altLang="en-US" sz="2800" dirty="0" err="1" smtClean="0"/>
              <a:t>ws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ThINQresources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83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64" y="746257"/>
            <a:ext cx="4698346" cy="28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53782" y="1441525"/>
            <a:ext cx="4206241" cy="4292301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Full Kit: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17001238EDU</a:t>
            </a: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</a:rPr>
              <a:t>$145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Explorer Catalog pg. 12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Refill Kit: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12002353EDU  	$119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err="1" smtClean="0">
                <a:solidFill>
                  <a:schemeClr val="tx1"/>
                </a:solidFill>
              </a:rPr>
              <a:t>debeading</a:t>
            </a:r>
            <a:r>
              <a:rPr lang="en-US" altLang="en-US" dirty="0" smtClean="0">
                <a:solidFill>
                  <a:schemeClr val="tx1"/>
                </a:solidFill>
              </a:rPr>
              <a:t> solution, indicator, and beads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4101" y="-193248"/>
            <a:ext cx="7599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altLang="en-US" sz="2800" b="0" kern="0" dirty="0" smtClean="0">
                <a:solidFill>
                  <a:srgbClr val="FF9933"/>
                </a:solidFill>
              </a:rPr>
              <a:t>Photosynthesis &amp; Cellular Respiration Kit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753" y="3313793"/>
            <a:ext cx="3741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hlinkClick r:id="rId3"/>
              </a:rPr>
              <a:t>Photosynthesis and Cellular Respiration Kit for AP Biology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82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7" y="3859001"/>
            <a:ext cx="2606001" cy="23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efong\Documents\Logo\BIO-RAD_LOGO_RG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66" y="1441987"/>
            <a:ext cx="4390176" cy="18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fong\Documents\Workshop\2017\04 - NSTA National Los Angeles\wards-science-plus-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2" y="4063929"/>
            <a:ext cx="2971799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netdna.webdesignerdepot.com/uploads/ampersand/helvetic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34" y="3040962"/>
            <a:ext cx="818039" cy="8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2375619" y="3119331"/>
            <a:ext cx="349476" cy="441684"/>
          </a:xfrm>
          <a:prstGeom prst="down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71402" y="32766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0" kern="0" dirty="0" smtClean="0">
                <a:solidFill>
                  <a:srgbClr val="FF9900"/>
                </a:solidFill>
              </a:rPr>
              <a:t>How to Buy</a:t>
            </a:r>
          </a:p>
        </p:txBody>
      </p:sp>
      <p:pic>
        <p:nvPicPr>
          <p:cNvPr id="12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/>
          <a:stretch/>
        </p:blipFill>
        <p:spPr bwMode="auto">
          <a:xfrm>
            <a:off x="26446" y="1320693"/>
            <a:ext cx="4698346" cy="21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Please take our survey!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23906" name="Picture 2" descr="C:\Users\lbrown1\AppData\Local\Microsoft\Windows\Temporary Internet Files\Content.IE5\CBEL9VKH\thank-you-tex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53" y="2827020"/>
            <a:ext cx="4199382" cy="27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66519"/>
            <a:ext cx="6961188" cy="6778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F9933"/>
                </a:solidFill>
              </a:rPr>
              <a:t>Classroom Context &amp; Inquiry:</a:t>
            </a:r>
            <a:br>
              <a:rPr lang="en-US" altLang="en-US" sz="3200" dirty="0" smtClean="0">
                <a:solidFill>
                  <a:srgbClr val="FF9933"/>
                </a:solidFill>
              </a:rPr>
            </a:br>
            <a:r>
              <a:rPr lang="en-US" altLang="en-US" sz="1800" dirty="0" smtClean="0">
                <a:solidFill>
                  <a:srgbClr val="FF9933"/>
                </a:solidFill>
              </a:rPr>
              <a:t>Dead Zone of the Gulf of Mexico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676400"/>
            <a:ext cx="350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81000" y="16002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685800" y="1676400"/>
            <a:ext cx="381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10" name="AutoShape 13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sp>
        <p:nvSpPr>
          <p:cNvPr id="21511" name="AutoShape 15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/>
          </a:p>
        </p:txBody>
      </p:sp>
      <p:pic>
        <p:nvPicPr>
          <p:cNvPr id="21512" name="Picture 3" descr="C:\Users\zedalisj\Desktop\Dead Z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144" y="1404143"/>
            <a:ext cx="7270750" cy="4659313"/>
          </a:xfrm>
        </p:spPr>
      </p:pic>
      <p:sp>
        <p:nvSpPr>
          <p:cNvPr id="2" name="TextBox 1"/>
          <p:cNvSpPr txBox="1"/>
          <p:nvPr/>
        </p:nvSpPr>
        <p:spPr>
          <a:xfrm>
            <a:off x="84137" y="1600200"/>
            <a:ext cx="1607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</a:p>
          <a:p>
            <a:r>
              <a:rPr lang="en-US" sz="2400" dirty="0" smtClean="0"/>
              <a:t>Causes the Dead</a:t>
            </a:r>
          </a:p>
          <a:p>
            <a:r>
              <a:rPr lang="en-US" sz="2400" dirty="0" smtClean="0"/>
              <a:t>Zone?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0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9073" y="280988"/>
            <a:ext cx="7108825" cy="839787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9933"/>
                </a:solidFill>
              </a:rPr>
              <a:t>Workshop Outcomes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238" y="1389063"/>
            <a:ext cx="8359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/>
              <a:t>How can you use immobilized algae cells to demonstrate the capture of CO</a:t>
            </a:r>
            <a:r>
              <a:rPr lang="en-US" altLang="en-US" sz="2400" b="0" baseline="-25000" dirty="0"/>
              <a:t>2</a:t>
            </a:r>
            <a:r>
              <a:rPr lang="en-US" altLang="en-US" sz="2400" b="0" dirty="0"/>
              <a:t> from the environment during photosynthesis and the release of CO</a:t>
            </a:r>
            <a:r>
              <a:rPr lang="en-US" altLang="en-US" sz="2400" b="0" baseline="-25000" dirty="0"/>
              <a:t>2</a:t>
            </a:r>
            <a:r>
              <a:rPr lang="en-US" altLang="en-US" sz="2400" b="0" dirty="0"/>
              <a:t> into the environment during cellular respiration</a:t>
            </a:r>
            <a:r>
              <a:rPr lang="en-US" altLang="en-US" sz="2400" dirty="0"/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238" y="3217863"/>
            <a:ext cx="8359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</a:rPr>
              <a:t>How can you take quantitative and qualitative measurements of photosynthesis and cellular respiration rates, to illustrate CO</a:t>
            </a:r>
            <a:r>
              <a:rPr lang="en-US" altLang="en-US" sz="2400" b="0" baseline="-25000" dirty="0">
                <a:solidFill>
                  <a:srgbClr val="000000"/>
                </a:solidFill>
              </a:rPr>
              <a:t>2 </a:t>
            </a:r>
            <a:r>
              <a:rPr lang="en-US" altLang="en-US" sz="2400" b="0" dirty="0">
                <a:solidFill>
                  <a:srgbClr val="000000"/>
                </a:solidFill>
              </a:rPr>
              <a:t>movement</a:t>
            </a:r>
            <a:r>
              <a:rPr lang="en-US" altLang="en-US" sz="2400" b="0" dirty="0"/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9238" y="4562475"/>
            <a:ext cx="8359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/>
              <a:t>How can you engage students in an authentic inquiry activity that applies concepts relating to photosynthesis and cellular respiration into </a:t>
            </a:r>
            <a:r>
              <a:rPr lang="en-US" altLang="en-US" sz="2400" b="0" dirty="0">
                <a:solidFill>
                  <a:srgbClr val="FF0000"/>
                </a:solidFill>
              </a:rPr>
              <a:t>one lab</a:t>
            </a:r>
            <a:r>
              <a:rPr lang="en-US" altLang="en-US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41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9933"/>
                </a:solidFill>
              </a:rPr>
              <a:t>What could that liquid be?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3213" y="1497013"/>
            <a:ext cx="6905625" cy="4294187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en-US" sz="2800" dirty="0" smtClean="0"/>
              <a:t>Note the initial color of the liquid in the cup. 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en-US" sz="2800" dirty="0" smtClean="0"/>
              <a:t>Use the straw to gently blow into the liquid for about 5 seconds. </a:t>
            </a:r>
          </a:p>
          <a:p>
            <a:pPr marL="51435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en-US" sz="2800" dirty="0" smtClean="0"/>
              <a:t>In groups, discuss any changes you observed.</a:t>
            </a:r>
          </a:p>
        </p:txBody>
      </p:sp>
      <p:sp>
        <p:nvSpPr>
          <p:cNvPr id="5" name="Minus 4"/>
          <p:cNvSpPr/>
          <p:nvPr/>
        </p:nvSpPr>
        <p:spPr bwMode="auto">
          <a:xfrm rot="17551843">
            <a:off x="5667296" y="3434364"/>
            <a:ext cx="3455988" cy="604837"/>
          </a:xfrm>
          <a:prstGeom prst="mathMinus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21" name="Flowchart: Manual Operation 3"/>
          <p:cNvSpPr>
            <a:spLocks noChangeArrowheads="1"/>
          </p:cNvSpPr>
          <p:nvPr/>
        </p:nvSpPr>
        <p:spPr bwMode="auto">
          <a:xfrm>
            <a:off x="5896061" y="4429125"/>
            <a:ext cx="1781175" cy="1223963"/>
          </a:xfrm>
          <a:prstGeom prst="flowChartManualOperation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>
            <a:stCxn id="9221" idx="1"/>
            <a:endCxn id="9221" idx="3"/>
          </p:cNvCxnSpPr>
          <p:nvPr/>
        </p:nvCxnSpPr>
        <p:spPr bwMode="auto">
          <a:xfrm>
            <a:off x="6073861" y="5040313"/>
            <a:ext cx="14255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6483070" y="4900045"/>
            <a:ext cx="60786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2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9933"/>
                </a:solidFill>
              </a:rPr>
              <a:t>Observations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3213" y="1497013"/>
            <a:ext cx="6905625" cy="42941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800" dirty="0" smtClean="0"/>
              <a:t>What did you observe?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2800" dirty="0" smtClean="0"/>
          </a:p>
        </p:txBody>
      </p:sp>
      <p:sp>
        <p:nvSpPr>
          <p:cNvPr id="5" name="Minus 4"/>
          <p:cNvSpPr/>
          <p:nvPr/>
        </p:nvSpPr>
        <p:spPr bwMode="auto">
          <a:xfrm rot="17551843">
            <a:off x="5667296" y="3434364"/>
            <a:ext cx="3455988" cy="604837"/>
          </a:xfrm>
          <a:prstGeom prst="mathMinus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21" name="Flowchart: Manual Operation 3"/>
          <p:cNvSpPr>
            <a:spLocks noChangeArrowheads="1"/>
          </p:cNvSpPr>
          <p:nvPr/>
        </p:nvSpPr>
        <p:spPr bwMode="auto">
          <a:xfrm>
            <a:off x="5896061" y="4429125"/>
            <a:ext cx="1781175" cy="1223963"/>
          </a:xfrm>
          <a:prstGeom prst="flowChartManualOperation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>
            <a:stCxn id="9221" idx="1"/>
            <a:endCxn id="9221" idx="3"/>
          </p:cNvCxnSpPr>
          <p:nvPr/>
        </p:nvCxnSpPr>
        <p:spPr bwMode="auto">
          <a:xfrm>
            <a:off x="6073861" y="5040313"/>
            <a:ext cx="14255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6483070" y="4900045"/>
            <a:ext cx="60786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rapezoid 2"/>
          <p:cNvSpPr/>
          <p:nvPr/>
        </p:nvSpPr>
        <p:spPr bwMode="auto">
          <a:xfrm rot="10800000">
            <a:off x="6074712" y="5013679"/>
            <a:ext cx="1424724" cy="627785"/>
          </a:xfrm>
          <a:prstGeom prst="trapezoid">
            <a:avLst>
              <a:gd name="adj" fmla="val 30042"/>
            </a:avLst>
          </a:prstGeom>
          <a:solidFill>
            <a:srgbClr val="D150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rapezoid 9"/>
          <p:cNvSpPr/>
          <p:nvPr/>
        </p:nvSpPr>
        <p:spPr bwMode="auto">
          <a:xfrm rot="10800000">
            <a:off x="6077083" y="5024900"/>
            <a:ext cx="1424724" cy="627785"/>
          </a:xfrm>
          <a:prstGeom prst="trapezoid">
            <a:avLst>
              <a:gd name="adj" fmla="val 30042"/>
            </a:avLst>
          </a:prstGeom>
          <a:solidFill>
            <a:srgbClr val="ECF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975" y="2618913"/>
            <a:ext cx="3622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Color changed from red (or red-orange) to yellow!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398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Think like your students…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23889" r="2639" b="25694"/>
          <a:stretch/>
        </p:blipFill>
        <p:spPr>
          <a:xfrm>
            <a:off x="3911888" y="1407088"/>
            <a:ext cx="5087377" cy="4602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50" y="1407088"/>
            <a:ext cx="3790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How many of your students will remember that plants do BOTH photosynthesis and cellular respiration?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Do they understand how PS and CR are connected?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748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" y="1778000"/>
            <a:ext cx="42275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546408" y="401445"/>
            <a:ext cx="7277100" cy="609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9933"/>
                </a:solidFill>
              </a:rPr>
              <a:t>Our </a:t>
            </a:r>
            <a:r>
              <a:rPr lang="en-US" altLang="en-US" sz="2400" b="1" dirty="0" smtClean="0">
                <a:solidFill>
                  <a:srgbClr val="FF9933"/>
                </a:solidFill>
              </a:rPr>
              <a:t>Photosynthesis &amp; Cellular Respiration Kit </a:t>
            </a:r>
            <a:r>
              <a:rPr lang="en-US" altLang="en-US" sz="2400" dirty="0" smtClean="0">
                <a:solidFill>
                  <a:srgbClr val="FF9933"/>
                </a:solidFill>
              </a:rPr>
              <a:t>helps to bridge the connection!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4478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685800" y="1676400"/>
            <a:ext cx="381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3954463" y="1571625"/>
            <a:ext cx="4633912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</a:rPr>
              <a:t>Kit Design: </a:t>
            </a:r>
            <a:r>
              <a:rPr lang="en-US" altLang="en-US" sz="2000" dirty="0" smtClean="0">
                <a:solidFill>
                  <a:srgbClr val="000000"/>
                </a:solidFill>
              </a:rPr>
              <a:t>Applicable to Biology (Gen Bio -AP) and Environmental Sciences with a teaching emphasis on inquiry-based experiments.</a:t>
            </a:r>
          </a:p>
          <a:p>
            <a:pPr eaLnBrk="1" hangingPunct="1">
              <a:buClrTx/>
              <a:buSzTx/>
              <a:buFontTx/>
              <a:buNone/>
              <a:defRPr/>
            </a:pPr>
            <a:endParaRPr lang="en-US" altLang="en-US" sz="10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 typeface="Wingdings" pitchFamily="2" charset="2"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</a:rPr>
              <a:t>Algae Beads: </a:t>
            </a:r>
            <a:r>
              <a:rPr lang="en-US" altLang="en-US" sz="2000" dirty="0" smtClean="0">
                <a:solidFill>
                  <a:srgbClr val="000000"/>
                </a:solidFill>
              </a:rPr>
              <a:t>Live algae (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Scenedesmus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obliquus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</a:rPr>
              <a:t>are immobilized in alginate as “beads”.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The algae can photosynthesize and respire while </a:t>
            </a:r>
            <a:r>
              <a:rPr lang="en-US" altLang="en-US" sz="20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beaded.</a:t>
            </a:r>
          </a:p>
          <a:p>
            <a:pPr eaLnBrk="1" hangingPunct="1">
              <a:buClrTx/>
              <a:buSzTx/>
              <a:buFont typeface="Wingdings" pitchFamily="2" charset="2"/>
              <a:buNone/>
              <a:defRPr/>
            </a:pPr>
            <a:endParaRPr lang="en-US" altLang="en-US" sz="1000" dirty="0" smtClean="0">
              <a:solidFill>
                <a:srgbClr val="404040"/>
              </a:solidFill>
            </a:endParaRPr>
          </a:p>
          <a:p>
            <a:pPr eaLnBrk="1" hangingPunct="1"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</a:rPr>
              <a:t>CO</a:t>
            </a:r>
            <a:r>
              <a:rPr lang="en-US" alt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Indicator: </a:t>
            </a:r>
            <a:r>
              <a:rPr lang="en-US" altLang="en-US" sz="2000" dirty="0" smtClean="0">
                <a:solidFill>
                  <a:srgbClr val="000000"/>
                </a:solidFill>
              </a:rPr>
              <a:t>Colorimetric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pH indicator allows for qualitative and quantitative data collection.</a:t>
            </a:r>
          </a:p>
        </p:txBody>
      </p:sp>
      <p:sp>
        <p:nvSpPr>
          <p:cNvPr id="11271" name="AutoShape 13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72" name="AutoShape 15" descr="data:image/jpeg;base64,/9j/4AAQSkZJRgABAQAAAQABAAD/2wCEAAkGBxQSEhUTExQWFhUXGB4ZGRgXFxgYFxkfHxgXGhwYHBocHCggHB0lHB4XITEhJSkrLi4uGCAzODMsNygtLisBCgoKDg0OGxAQGywkICQsLCwsLCwsLCwsLCwsLCwsLCwsLDQsLCwsLCwsLCwsLCwsLCwsLCwsLCwsLCwsLCwsLP/AABEIALcBEwMBIgACEQEDEQH/xAAbAAACAwEBAQAAAAAAAAAAAAAEBQIDBgABB//EAD8QAAIBAwIEBAMFBwMDBAMAAAECEQADIRIxBAUiQTJRYXETgZEGI0KhsRQzUmLB0fBygvEVkuFDc6KyNFNj/8QAGQEAAwEBAQAAAAAAAAAAAAAAAQIDAAQF/8QAKBEAAgICAgEEAQQDAAAAAAAAAAECEQMhEjFBBBNR8GEFFIGhIjJx/9oADAMBAAIRAxEAPwD6DbOVHiAEx3FeIcADMmdJ3qLtlp7CAwqzR4dWQFwRvXOOeFt9Pc+E+lKOM4nPSdJktpOxjAphfeAs5EHI3FZrmF6Qk9S6YkbisgBXDXSSQvSSCdJ8JzGKZLuQvS0qCp2NI+DPT/EsHP4hTy0ZietSwyPEIFMAs/i04YuJQ7GPL5VRfM6tI3YBrZ7+cfrVwyEJ6l1Ehh4hvE1U+ySZBaRcG47if0rGKF2uaRImCjbjzijQRDx1KFAKnxD2+VBXT4dWCXxcGxjaak1zPUYJbpcbEDImlGCeJIIP40DKP51jNLeKYdJLSv4bo3HcBvSrb14zmEuGSGHgacCflQaMSTCw347RPS4A3U0yAy22vUPwXSQJj7u4N/rpU+oqtjvCw+klrTeFtTZ0nzwR881KQoIUa0BabTeNekDpncZP1wapZhozLoCoV9rlo7DVPlIJP61jHl2Cr4L2pCkHx24GYG5yP7UPchuovgk/DvL2kHDjbAHfGBNW3m65dtLY03VA0Os/i7SSfbOKrtqdWmALhEMsfd3MKXZfLxBfMeoogPWJ1mAquRlTGi8Br0gHcEnq9NsiosFgwzaMoCMNZfr1NOCBtmcR5GuUiNmKTLJk3LTNp0xtKgMxwcQSK9tNOgyJYaRd3S4vTIadmYnB+c9qxgu1dbUAIUspU5+7upkY8idQx6dxRNnj3AUsTpVgxmS9p+nQn+kA/wCA0BYkwCs5BeySdSnoK/DY9hk47jtRK4XXq8MxejqWAdTXFO4wQMf3qbKxY04bnBBXUAz9wI+HfaElx5FYP6dgaa8E6sisrHSoIW6cvbGNRuajnUQAD/zWVuW4GkgDMfDBlWHVAtt+FzAJH/NG8hvXPjAIxPUQxI20hh1pjUo2B8yD60YyH5GpAOVKxIhkBMgQ8fCOOo4Jjb6VZdt61IJBLA2yRjVl4tggyjL/ABevnt4ACFiADLrmREmXVtwxDDHYGirTfiMjpk/xKDB0suQSeqWFWQsinhoySWw2hmK9Q6hFrw9SZjV+e5E9gQ2BguASdBhYCYyuO39a4owbHTpAAEDv+G2x3mBIb0iKkRHh/CdK7wpPYjvuN8etMIcynq1AFo1XABh1hwqie+B/hFUXhtnqktbZj+Mhgto+YAJ+lWPcABkFQjEjVnS3Udcz1LB8Py9h+ItyGBwG8fbBUj447g4A9M1jIGfYsOldLkSM23PTt3ViXbPpVd5Z1A4BbSZ2Un4SQB/+ts/X6E8U2ktcIk6SzKBPxLSBykdtUkGPcUFZvSNpIVozJuKqsSpP8QZlI9vellNJpPz0UtHynmfLG4e812zb67bDpHU1uSzAuDjKZkRMeVN7nGa3YsPHrxnRcdptsEA/l19/wSD3pj9pLYNy8BdwCACBnVbt2+lyO5A7xGk+dLOVXWNkEEMVGpnVF+IpV2VioMCCkAggeLyFUe9k46bQT9nLRPEhtRbUry0RcuCEIzEai0nfZiO9POM5PZYtrtqHjUSvQ9tVO0SZJU798+lZ/kx+HxypC6CnZuifhqZ1LPiaSO4itffuCArAEZIV8ZM7MCS0GcGlY0UKrnL7anSqW4G2u1qfbue9dRxQHJu3p79MflprqA1B4bxlfPKmrVOTpwQuQdqpuLg6sy3iHvVfML0ByeoBYkdq5iYHxt8ArpOltJwdjtWYe5qYDwt5djTHm17OTqUCARuPOlSHH8S5P8wp0Kxjy2JAHQ8R/KZNPOHbOOhuo58LdqR8DiPxpI/1DFOLB6BHWulsfiGazMFDB/gcJt+Fif8Az+tQQQRpGllSSh2M+Xzr1sq/41hRB8S+f5Zrr4kPPWmFkeJfP+hrGAxjSFGylmtt6+X51TZ2hM4zbbBEmcfKav4zMk9S6godcMsbz86Fd/xNkZK3F3HYT9aBiRfBgF07ofEvt9CaH4m7C6mJdADpdf3lswBB7yJPriiOJOkS50kYF1Y0xKjrHz9t9qCK/eFiRbcsdLDNtwdgfU7fMQaZGL2YfvLh1LkreTdRIwwH0+RmocQ7BpJUXYEHZL06Z9Jx8q9UkEhYRyJKtm3d8UQexJGrGfeh4GVUCJM2nwQSSSUPrn08O01gHWRo6FEHVHwH2aCY0mMSQTjYLkVEadOmCyKZNsx8RQDhkznUyyPbEV1xTpdI1aQxNq5IcDrAC3M+wOY+dSuWyfiRLaRgmVuoxnIaJICxHscmiYiXgh9XhP74CSuTq+IkeEBQBjMnGK9KkT0iZEqP3NycKoOdLbT8t6sdBLPMzpTWsCADOlxORLEn0btU/h5Ix1XBt+7bAOfI4+oFLZjwIcrkwwUAmLqlvEysN8HHsaLjqJ7m4qyBB0qNQVl7iS3yaagibL3NwnQfScq30b6ipcMDcKBAxOtyVGbiwWGc5E4+Y3pGUiSgYOAGvNP8BI1AeqmQPmPWnf2a4QqVuGZIuR/GBqGQT41yB81qXKOUhTYdzJYNcDfhIIEK42mHmf5KbLbCWwCNPw7RLKPFbLZlfTDd/wANPGDux7JWQDbIiQbKY2UzI6fJvT1FHE5OfxKsxnEHS35/91DJbksIEnQu8BwDJI8mALHfsKsttLDO7sQYgMFGnSw8wfT8NWQsiwZO29wkqTkaRAZfSQp+dQ+LhWGSQzjsHHYH1gr9KqV4UdoTHdkZjhT6bDbtXXxIYQfw22A7TE3F9pn/AG+lEWj1hIAEEgBVJ76sup9QoBoUAwCCWkyp/G6EglYjwjUB5iPWrrj5Jx1FmlfxBUgOvbUDp96rttIyYBO42QAA4/lbH/dQGRVcbVHdWZWUqchRogL/ABJO+0SfShltHQFhcoZCnpadE3UO/SPrj3q++0/ykmP9FyFIX/QRk+fzqLr6wA2Y3SB41/kx4ds0GldjUYnj7uu9eIM6xcbTjTdA1IAxxpcEH6+sBDyttF1rQtsjPHxEBhAvh0BpJzKsQZ8LZ3FOrYmeoDVPxFtiTLatNyewOognv9aRc7402nVuhlJDfDmBbGohiCD1MSG/r2qiIy7sYfGVb3CMgVQrm0xwTHUi6lmDpAj/AHg961PFnRIIjz3a2c9wsBe1YPiuJHxUJ0kfEZhBIVCJEA/igQRjz8q2o4iRjAIBAxH+f2pGWgUM/q49BpYfIkya6pXWAJBB+WBXUo9j4+hg6/CdqU824qBczpbUBHY7frTDiLnSPxLr3/EN6zfM+Iw2zrqn1Gf6VJLZzti7ibhLt+Ax8jXif9jRv2NR1atX41HbuKmmxjqGBpO4phQ/hxDAnobVv+E4plZfEt0HQYceE570r4bfp6gGModxjtR3CP0kJkaM229+1BoI0bfq6W1IA6+E+/6V6/iz0sbmGHhaB3+X6VC2csE/iWbbew2/X5V7Y3AX+Nptt232/X51jA905B8DEO2/Q2Y/tS+dLwPu3OkFTlGyTj5TRlw/dwBqHwzNpvEOqIH5j5Cll4ay0feW8Eo2LiQO35mikAlrljpGhs6rT+B5MyD9frU+Gt7Ig0kx9xcxv3Q5/KRioEgiBF1RHS37xTGwnJ/8b11kawF8e/3dwabijBlW8guRvmMiaJjrcNFte/8A6VwlShgEaGgzpXMCdycRVLAsrQpf7vU1u5lhM6dLac4DD6bURoBUrBcQAbT4uIX30kiTpRhGdlia429Z7uguABoi5b0ZP4dtanfs3cULMUsoIYZuIpRMiLls9MbrmJVvOrmJacyNaqtwQCIIMN5w2oZ84qVqxqdJIJe4dN1CNJ0hgobtBAI8u+KvaxC22LBXLsSV/duOoAk6oJK6SPagagY7yTBa5hx4DA2YavQj3Ar21JKjYl26f/TcDVsYMHY+4Ne2hlAI1HW5Uz8M5IlTETlTjsxpvyfkpdQ1xSUW2bhskdcmdIQwDHjG/lWqwgPLeCa4AApKoGdlOHt5aNJkSPGPpmtTwXAiyqhTLC2EW+MnU5yHXyEIZPmdu5tuwqqFUkqgFsXFguoTLho3kqBgbnbvUb/ErbliQpaZdBKEwolh2MLpBPkaelHbHWuyNhlLOkCSApSel0hoKdgW1Z/4NX8wvaFLE7Z1dx4oVwN0Hn/zWD5rxgJUodJCr4cAECDj5fSjLf2q1IUvCcAahvBwwPmIJj/DXBH9Rx8nCWvhko503s1nA3lZYRhiXxBKFtf3m/gOYH+Cd1gSwOzCGWdhmbq+8/pXzaxzb4N0XLe/sPIifpTLl32mb4q/EIZWaSdipONQ/ttmmx/qON6lpjRyRb2bjVqM4JPUY2uWwDp9Jkg9vpQ6XICkGR4kZskMxIFth6BgN/0qFvi7bLKurDxYb2IP8rY8Gxz60qfn1lbjAmGLZkdNw9ILHybBA7V2yyRirbKaXbHbrKkSRHR/7bZLOD/Dkf5NBcUP3h2nUG76dWhUMfwNpk/P1oL/AK7ZBClwZXRLbEbaHPf/AFij01SDu2Ss4L79DRiFxBP96KnGXTCmiV24VZyRlS2CcNKKY/UA9oil3P8AiPh2H0zgC2pAklJRbg/1DP0HrRTrqXSuQQwtk+v7xW8vT2pR9ob5aw6pkuyhNRje6ck9vDDfXvTBZjw2tFAYrqlU6gpX4biDcgTkamEHMgis9zhJudUAsC4tkRbyOpdXbwiPU1pLl3ITJ1AlgqhUK5PTONSSO4wAO1KbwV2cQT09SEknEdS99JJB3GQe1OlsjN6O5QNXw5IVg+o6s62AklcbeH3A71p+C4sjB9B75yQPLtWd5QnTqPUmQrkdSyT0b+EADOxnFOeHeGDY7QRBmdh/nnSS7KQehu5kzP611CpxQ/Eyg+RPrXUvIb792H8ZdjRB82JXfPmPmazF27MkmCW3Gxz3FNOb8T1M24CgBk+pkUntkHSd+8jf5ikRzssd9yekyBqXY+9XPEy2DIhht86HtrgfzGSRkfMVMSJIPiaB3X6dqJkHDJBYbN419u9GWxIz1roYB18Qg0vt3NyDohh6qaPtMFaSNB1RK5U6vOgEZ6pUk9a9DBljUu3/ADXt+/GY+IA56l8a9PePUxQDuwxBRig+8QSh6iRI9gfrV1tfxtIJ3u2sqcrll9m9cCtRiJsyqsxNxQIW6njWPMDfOfltQXEsSQ56gJi7a8Q/1KPXf9M0zYHxwVJIHxLO0kuvUno2nsfyNKeJk9QkFgZuWTBE/DAD2/cxGfDtRMVXrYdWLFbqqGyoKXlMDqjeRIIiOxo22hdc/eLIztdt6jqb3hPhicfOq1XWQT1Akhbto5AM+IDcaR67DFFJeKm3eMMulrguouYIAXUkGRonzynagwlYYPpf94pZrgcCLix0iRHYHSf0qzhEk2LhM4dvikQhBjSLkAR0tny0jaqUuaGDHSrrbxcUSrSc6hEbgH5nNWWbptkjSoPw9IQyUdmxgCMgge+rvQMTa9CWxqCMFZmU/upMdS9W5Mn2PvUeHa64FpFLfDt6vhMBEt5H5EfMDFMuB+zrMH1KVGlVNp8kg/wmYEgke47VqbHBIgZEGpdSrB8SwASdRyezfXNMotmEvLvs2q4cfEC21T4ZABQtgkE4wv6Ypjx3OrVuNWpgSYIEMughYO2oag5z5jcUe7agT4hlpErcWelYHsXzvjY1iftACboVTKMTpOZAZjIYdsyfmKj6rLLFjuHZPJJxVmp4bm1i5kXROAG8L9wNQODEk+WdsUt+1gYJ8RApVwNbDYgEm2T7DHzrK88K2WdEaAjRnxEgQTMbTP1pFb5+6hkLmDGDlcEEY9wK48nqpSTxzW/wSlmUlQTcvag+k9QUtvEQQP67f2oPhftGbAupoV2uLo1HIAMTjuaCtG3dvAXLgtoQxLD0UkAD1MD50u5qEtgx1AgZnIPp/UVy4vTqEU0t/wBk4yaY+sX7ltGHQVdfGV6oIGAe1B3+LRU3MztQN37RFkVS3hUKR5wIH0ED5UjvcfJn1/Kqv0ylKvCGUmbXlnMLZPXdNtWBGoD0wCBS48114Jkj/JrN/G0qD5nA+W9QuccS2qeo1l6a01YXs1I5mQgVhBjM98mD9K0/LvtzptKrqHbY5jUojSSd5G1fNuM4tlZCbguAAdsCPwn2r0cWbrgLvsPYdvpV8eOUHaexoycXo+18l52nEW9RkEkC4MSTI0sPIDvSv7WtrCiYbX940YVwAF0juDOmP5qxn2f58LFzSTKn8Q8j4hB9P0q7m3Oy9waNLabelVmC6k4zsGEpJ3EGK7vTylJf5dnT7lxsMHEalCkksdJCDo+EQsOvm0yR5H50o/6mNX3cyskEdRX+Jbs5icwNoFBXL5cBzcIUmeg/fgDpBI7Abz3/AEss8syFWSQzK2qFI2IeRvOBmuq66J1yDeV3dTFgseEYMBgZG0YiTjam62sxGR05wF3ZTO0+Gq+T8mfQAx06w2o4M5x+p+tNF5YY6oAKgwpOkkEwSDvsB8qi7bOiNJAv7ElzqYMTsTpU5HSe3pXlGNy6cl1n/TFdW4sa0JOIulmfUdE7EbHFSIhfiSB+HpOdpkjypWEYTn5Hv7UTZvBTIxjIbwk0GqOUOVognHSepf6irbZjT6AnUv8AUUODAP4ZgTuv/ir1HiYYIgakyPmPSlYxbZPgPZjqJGx9xRXD3DjtqeZHUhA9O3aq0t5ZtoWNS5E+oomzYKkHw6UyR1J8x22/OlCWcPdg6tRTUZBXqtmDOR2wD9aYaNOSCB3e2cQDoJK/6Sp7+GgrdvTpYnR0EtGbZypM+Xeo8VxAt/8A8pBIurm1MaYI2EwDRWzE+N4uCAI13JUXLciCYVi6+QYKfnVfEnRDEhXYA/FSNFyZOQPdTnHrXvAWmVmutFq++DMG0/3fTBOxLMh7GQRmptYJcpbGh4H3bCbb9kKHAB8A+mKYAESUk/u30mHTqRix0qSIOJAP+7ejIJZgo0tpCLp6kbc+WMsfXM045Z9kTI1/dAvHwwAysFEHPaQPyrTcHyy3aAW2irNwllbMhe6k+yNW4hMrwX2euvq6RaBKqVbZxgnTjHSWHy2rT8Hye1aDqqzqcAhzmIWdOfIT9aM4a4GC6RgszFW8awST37PH1pXx/OQiowGsambJIZfQ+waPyrSlHGuUgNqO2M3OqfxA3NtmXTG3n1AH2aqVcOJkMRqMggXELEj26UJz5KN6xXH8+a46aXZWjTJwZbxZWMHH0qnnvGsl1irCQWWYGd1Mjy7ewrjl6+P+0dpfdE3nj4Nm3NbLkrrXUDjVKEdJGGHkCfqayv2puvbuAT2lDMxBJifQzH07VlL3HgQzEqkrqg9pEkesSanznm5u/jkAQARkCTEnufM965cnqvfxu1VPVE55lKNUB825gbjlm8Tb9hPc1m+I4oTg9qs5jzKRpjJ79hUeafAlhaXpJ1KSZZQRIQnuRsfUVsOKTuUjnjEW8ZxeIGTVvDRdRi5iMAd5g/lj9KD4G6iXGJ3Ale41ahv6RNevLvqEx6bV2KCSK0db4AtqJMAZBPf096puKQskYMwfP0rQcx49GA0wBAx6wJ981mHVhM+dNB2NHYXcuKFUrIIGZ8/Sq+Dti42SFHmdhRtgKLOZl9iCIxuCPpSq6IYxtToYsv470RYzakYZW+ZB8z6H9aDVWJEggHzG9MeDunh3IwwOIwQaLRgX9oKmTmPpR3LjIUwY3/mXIh08yIiPMUr5nbIPkO4p1wVkhFMYQ+JfFbIGTH4gTn61TFFLYy6GKoShnrxuueIcdJlh+FQCPeN6O4NRcfQALi9PSpgrmVZm7kAaT6il69R1EjSzk/EtSLzdzKzIT6dt6d8mtkkkqrAbaBBGZOvzPb0k1WysFZqrTkgFc4747jaiBbJ/LHvVfBiAYyAB/b/PWmFu1qJ237+nefpQLoBe1k9NdTREWPxV1Gmbkj55eUHEQfWh7e5Gyk98j0E0Slpj7d53qxbBkBdv4Tt/n960lZyIv5bwmpltjxMx0sGGgwCe+Mij7XDkFdWD8SNaxpMTuPXaguXWSGQQVYT0t4T5xTjgwZt50t1HQfCRkY+cGoNlUTSyIGrBa5i4saTG0j5RRMeI+FmcKrr4T5SPqKp4U+ADpbWxKHwneYMfMVdwiFiqqMm4xNo7YnKn3g/OlsJ5xoY/ECBRcMLpOEddyfeNX0pda4PU5s2VKgBmezcErIBKhW2y2fYZpvf5VcYSbfxFUsxtah8ZTJiJPYA99jitFy/lq2rb2wTdPWWFz94ToRCAfL+jiqRWjcd7FR5MSSmFBJBsvEFekSrD/wBs+e/anvKOGVYCCAW6rdzJUKpbpOT4jbO5AjEULxR1sbYm4NUuhOm6mttSspnYaj37Y2ppZedOdXS7FWw4kiMz2yv9aZKg0DX+IeysqNQ0ltBjoznO5AyBWX55zVgy6XYQq6YY/wAIkjOMyKt4tnvOlu3OoKF3PbeTS/8AZLVm6RdJdQdPoIOWHf8A5NeNnzyy3CGldW+jjyZG3oZvz1jZTWStxVgGCCQTknzBUKfWayvHc2MaTt2j5Z/IUVz3mYuXHIyCcE7gRAHtFYrnfEjWVk4X8J2Y+fyqGWU80/bvS1fzXkjKbmy/juYlupGiM+pz28oirF5z8dpZhqbJ7EnvWSN8iQDV1m5BQ53DY3AnP6V0ftkocUHgPebzoB1CGmM5EECCO070lvcW46ZmcetOUezxDFUVg5ltRboAVWYgqBOYFIrrizfUmYHniT3/ALU2HGkkqNFHvM+IMRB0idMgTE9/Wkz3XECd60HMePVzqBXHhmDgbA+Z996S8wv6zqgAkzAED5DtXZi34KxGV7kaoilnBLoHEfzCY9xVnD8xVbQswAVJzjqBgifYz9aC4virihFfMKNOZABkgem5x613FcKgQGZYgMSDiCoIHoQZBpmn5M18hKqbf3ige+8Tjb/N6TcXxMmBTThSq2hpYkkHUD2ycesiKV8Ii/EONQ7L59v/AD8qMFTdjRL+AtuykzAHn+nvVVtDriaecNylha1thWmM7lcEe4n86BtcKJaWiASJ7+lDkrYLHPMuECIqM0sACIgrDKGkHzk0h+CR1GYkgHsaGvcYykrNWPxkrGQu+mSQD3Pzoxg0FJolx143GBMSSBjA2CinnAWdCpeK9Ik6wZNuABDJucjHvWYssSwPkQfoa1fLYlWZtGkwl+JRDhQHWJZv7g5q8FQ9eAy20t8SSJf/APItD7xiY0/d40rg9h2rTco4fSgk7qTKbmZzc9+496T8JYb4urV8G6+ReAn48b9AxbUkf/IeVbLgrAUHGjA6RsZjcz86aX379/kvjVffv34LuGXvHcCQMf53o4AxtIyfb6b+1VpHsD3H5ewr27d05PSR4SfC3p/maCKsq/aXGA6EdiRJ+cH5V1Ze58K4S7a0ZjJUEgA+ldT8SPP8DR7IaSQDBUyu9WcPwoLZGtZYDThv6Uttc3AXyMRI85pja4pSQSYzOoe21FokMuC5YCqRF0C1MGA42j6wR8qs4blwIQD71VtzpIAcHEflIq7g+IDISwJizAe3M5mZA+R+taK3bALG5B0WwZScbzMHcwCPnUmisVYg5dyYOLPVqUqTH4lEDJ7yJK1oeUcIttbYGVCswY+Mdl1f7SR717oKnqgaLXitjMneR8pHzqzj7otpJIRtAQMfCWYhQP8Auj61kh6EHKJuB+KuKrli4t3bXj+HrRFJHc+I/wC04zTDmHFQC0C6qliYxcEXUxHeNLeXhFe3UCAALoggBrfh/fEwR8p7+I0o4m6Lg1HrXA12jDjVrOQNx94n12rWOo3sK5YfiOrfvVQ6RcGLqEKxKsO+ceec0U/FppUM4M2goMw4LaRnPfHtpNIeVX2+GbnSSXIF1cM6AAdQjDbz7Ut59xYe45GZYkH07flXF6v1iwrXZzZs/tukF8+5uy3CV0yrFdSiJIxPvWX5rzndjl2n/k1Rcus1wIsszEKoG5JOAKz/ADS44JYjH5149T9RLk+v6PPcnJ2z3jua3Ex39d/es/xAIlpknJ96YcYWvDUFkASW77kZOw8qXC0xByIHmc9u3zr1MGJRX5KxjQMjDSSZnzn8qI4R3AkT7+ncfOqLVhSGkwRsI3+fajbXHEWtABHnH4huJHpnPrXTIozuB4ko6tGCSKs5vfa82lQzEjAAkyMkn0iST6VRbfYEevz7f0ozlnEj44ZyVmZYYiQQDjtJz6TU+C5KQvQqXhikFlxiR6Uxu2rOnpknB9sZG281dzLiwwGAIEY74Ak+tKU4RimotiYic+/t60yk5dhWwO9xEgjeiOX29YOtyAPLJ7x8pigbtkg42NX/ALM6AEyA2QfOuhpUUPHU6tC5mmPK79yxckdDecAmewztkb0BZvC3cDEahIJHmMSPSm1vngDayqnMgEYGRgem4j1pXYGFLxN1lZeoidcZOTgt6b0sNi4zGN+wohOe9etpbzEkT9Pr8q79tAb4j95PuZ7gbZqVNboRKhVxPDNP61EWWIBO3nV7cRJJ8zir04VvhliREgROTjePL1qyk0tlLKeEuwpUfiPVjy2itRyZiragwRi3S7LrtvL+EJB6vU/lWd4fhtm7A/pmtNyhtKykEkQVP4jpCjTcI6DucZ/KqQKcaNLyDhNIaFNstvbbrLZHXr7ece+TNaLhsAR3Mjy/zNJeDU21VVHSxJUHzyTncyZyYpzwxnsSO6HcZ3E7/pQfZeKpffv34DEaDgZ/hOx9vP3pXx94P90D0seqcm20jv8A5tV/HcSEXHVPgz1Bs4obhIQG42Q/jHkaZIEn4DkBUBTbDEfijf1r2lp5uy9IyBsa9pqYLiZoCIJFem9Gxoz9mkjb2Jiiv2PQGhdJVSWDCdWAcY9adnPGNg/Kuf3uEYusEHTqBG4BmB5SJFbKz9t04kO1u26+BCAAZlj4j2G4+dY9OELFQxEOSPXEiCTttQf2blL1xBOk5KzAMHpJPaGg0jKwbTo+x8JxKt8Vk0q0Kggyp6ZH/wBiKE5pfm8LSlRCnUjgkTof4cHaCSf+ysvw/GNaF4qoC/EGq0WzKxJU+ZiZ9KYcFzhbvxHW4C1wFglwDp+EVKD2Mk5mp3o6KVhfFcTpLQWtEyQw6rZ1fF0/PU4OwyBSnmbEkkAgvhLlnIy3SSvfFtPPeqV4wLdKg/CyAFbqtMNaQVPbHbFWctfSwuskadGUPQehSTHnk/SozmorkxpyUINl3DW54c6oTQut9IjU7BRt7g/nWV507KzYj0mYrQcTzCLDIPxEZ/06sfOQax/Mr8AneK8P1ORZWq23v7/B4WSXJ2C8pvI16L2wBIIkEMFbST6aoPyoTmfESAsAaRGO/qaS8wdlIIJnVS/iuMdgQWrvxYm4JIeMW0TXjQNQDEAnbsaEv3TuKoKiPWrrPBllJnA9feu1QSOhJIHW4e25pzwfHL8LTifxTHyg7jc/lQnCcFJkLqgEnPlP6b0LA+J1CFntTNKWgtJmi5Mlprd645OtdOhZHVJIae+Onb1oHmDgyYiqrL6nhAB/Kv51ZxnBsDDbxIEjymam1sStk+G5fNsO7QDOknvBGKG4m8dIT+Gc+hO31NG8YLlu2A0wCTBOxwCY7bZq/kHJ/wBoFy5qH3aayO5yBA+RJn09a3k1izira6RBMxnyn0/KhuKLjoIPlntTfnXCIJ0GQBgxH5UmYtPUCIIB8/8AMGjjfIaLsofhHmINWcKi6ouagIO0Ttjf1p7yq6vw7jsQXBAAbMgggx6jBoDiLQYkyAQPr6f1+VN7jug8vAu+D77xRXHWjAbaT9faotc0nGMf5FQvXyzCT/nkKa7CXJGlVUdQzPn6f5502t2S1y2Lg0LAE/wrMT+v0pddcKF0ZOCcAQQex7iI3q1+Ia6ZO5IP1NK7fRuLl0NePFpVi2p1A5aQZIaQQO2BTDkMuUUmVU+HygNPvuY96U2OGZlYwT0McD1x+U1ovstYaJOykiNiJAJM+WPzpsacUy8MbVJmq5fw4yTJBMx5Y7UdxN4W1kmIHQ3n/KaqN0Wl1HxASv8AN8uwpBxl4uzE4U5C9h61WMbHnNRCLvE6mZzhlMqO2dz86H4viGdjGAwzVLXI+lW2kLYHtVKohbZWlrFdTG3y4xXVuSN7bKrtooW1iY8vL0qIvM4cM5bQuoHvjT9cUw5ofiKcZ/pSa6CrAsDtE1hqpl1snSoOUJYr2ac70nS6EuGQTKkbx2oy45bfABmRgif6Uu4xpgxsIx+tKZvyaO7xB+HpCyAoYMMsGOACfmaq+NpeVdQFVWXXkx4SP60FavlwQASdKeH0PetFy77Ok3CtwgHK6WGwKOwknfIHyFTo6E12LOWX2e6lpGUFyoCPm3iANJ3E4xW1sJbt2xZuFUcKIIH3Z3O++RGT3PpSLmvLbdpBcTTbKoG1J1rDICNQ7ZnPaKF/6q12GYHqAaSuD2/pXH65uOLUb+V+Dmz5JJVRDmqG3JdYnIG4M5Hy2rNcNwl28rvugIU/6iCQPbBplzjjjdY6u3SIwIFKLXNmthrOYZhAAmTGP1IryPTwipPied2xfxHKPitpUxpUudWPCssBHzikPNeECZUyK0vNLF9ATp0+ZnqHmPSqk5GrWEuO6y4YkTsQ0aT6xBr0cMqjfx2Ug6E/ANZuKEcaT2dRJ/3DuPbPvQ/F8NoMKwYTuNjmKr4vhhaPSTQ93i5xFda3tF1voudzZlTOd/KR7f5mrLSatOswszAzO4mNpobhl+KwWJnAFMeL4dUUaXJEAnEQYyM+tFujM8S6LLC7bEMu23f/AA0K/GkkMBsfnR/M+PtsvSAF7DvncHzzMekVZyyzbS02sTckY7aSsg+4xj1pb1bF/LB+aczF4sx3cycQATvVC80a2+pe+CFx2g7edTt8D8Rm0xj+xJ/IfpVAZUMFRMb7j6efrRiohSRHiuYNcwqmrLdqUYsxDGMZ6vf2/rR/JbdtQ9x4PZR6ypyP4SJHzFR4yyztqRYnIjy/tQtR0jWloUW7DAM6kQpEic59O9OOW2wV1N2FTHDrcARVgjfz9if7VXxlsIIHahKaejXYBx8ET613DokEssjOxgr6irOEEkFhgE/kDXW7GogwY8vP0q0YvosoUiHDcNrbE6Z3P6/STWi5dy0AaowFNz8oQT7TXvC8BCsI6vCB6mC35QPlT6xwLHUSQqsFWO4C+tPwb6Kpxj2Qfh/hq6AdXwAgH80Oc7GNs+tHcrmwDmSDqB3JMznzBxj+UV58NVkjfaTk0O92qRxpLZOWVvoI4jiixkmTtVGSfepWLJY054Tlvc0zlQsYNgdnlxaJp1wfLwtG2bAWBXNeiak5WdMYJFiW8V1U/tIrqQoI7vE7kRS57hYQ21VtcEDNeopdgo71ZEZMFaxE52qPEWyEkDGxracq5JbRpudR0yJ2Bpbz/hZuF1UlDlgO3Y4/zasJKOrEXKOcHhyenBVlJBg5GJ9j+tOOC+3DaibyfELBJxIOhyTjt0k59PWsxxXDCAVPnIOCP8z9KAa4QIkrjJB3Hl6YxWFTaNuecWeLuWrRYIugm58OU1dbsLbTuAD8tRpSeIJK9TEEEkLIX2+XnWd4FDqEb5nURiM9/apW3vNpRSzTPSBsIkj1EZqGWEpVxYk05ManigRJBJiZEY+VD8r1XLlvigALdq7AmJZo2PkBv8qr4PhGUrI37GNvSi+O4YWrYForpuKGIHmJkehBnbsa5pelxpucOyTgqdBfOOaLc1GZDSR8yf6zWJ4bjXQG2ZIBOPXz+lbMcvtfs1t3j4hDY9AQPqTrPy9ayHHppbHeubFBQm13eyUe6Fl0NcYkkCBIEx3H1P8Aah7cKwJzHmMelEXwZEVFrDDqia74ySVF0yPxSW1Lg74xmreOY5AMjz2nzq23ZIt6gnpM999vnQLXCwgDNHTN2SucOxTVGJifWAabWeHT4RYzhioAMSCMOvnBDSPVaVrdI0hh9RvmjuOs6VCh5O5A2B9PPFGT8MzKE49rQZBlWIJHqJg/mfrRPDcoe6pc4gwSTjYkD3w1CcLaJkRJaB7ZBx9I+tPRZu27JT8LMG+YkD9T9anOSX/RZOuhZrNsFAJJHV3kDt8sfStLauF1RbexAIIHVDIqhI8sL7SaSJwIeWBxBOSAe00by7mJsWgygymtAZ/iyD6RLZ/tQ5WqZmrQbNvh7bHDXH28kHn6nyrL37+poH/NHaLt99IEDeRkbTk085d9nQoVn8p9tsU+HBJ7YVHj2JeWcqa6VkEDP9JJrS8u5QEALYaZ/L+lMLICgKuAO/nvvUWP1rtUEkPybLSiAHOT3qtr8VSmajdai2ZRJEk1fw/CyaA+PBoq3xwA3zSNlIpD3hbKrRTccqgZrFcTzhsxS3iOat50lWWU0uj6Jd50uTIpbe5sDXzt+PYHc1ZZ48nvWURHkNs3NK6sl+0ete03AX3WayzypzDFSFFNuACKJAgimdu7NtiDg4/tFJYbIIwaKGaHi8wDZG4GRH0qonu3cHHzFKV4sgBR2x60RZ4ozOPLNKx4stvcLbzCAyO/tWa4zl4tiCsiMELn8REn3j6U+HEEDufP61G3xZ/hHzpRmkxDb4SyYm2QSupQMsSuTJOwIB+tMuW2PhhTqVQlti+mCRk4yMkq35UceXg6ijaJGQoxmNvLIrz/AKVcAMFCuMbbDG8yY8963JG4PuhJc5Y33ZgkgFc9jPt5Z9jXcTy17cLqU6DpEZ3GokeYimFnhr2tQNVxtRLac4iBH5zXo5betr1o6kKQJUyO4YmNtxScPKZCWKl0Z/iWJ6QSyCdPaPPFZ8cEbl9Q+F1CT6T2rYXODgsQCVIABbcZz/Wl/E8Kz6ulvKYx2NRy45NOSWyHERcPwNtb7JcbphtLLnMHTPpMTQ3H3y24AgRgAenbvTb9lJYhLcSNJkao+fY959Ko5ry4KxXdpggbTMY8/P51zRlUVYr7Fd7g7ioGYETtPcf27fKhLFsj55p5e/dIpwylgR6dJGPfV9KXWxpIYNkHAie/6frV4tt0hoJ2VNwpZPiMwMGACc9zgeVQ4GNahjClgCd4BOfymijbLYCkRIzgbn+te8NyRnOcRBk4G/8A5qsccn2NT8h1i8iXA4X93BPcYIBJ9CaL5pxTXWMAwzFgoyBqM4rzh+BVRGSSck/p7ZNMrVnEDPn5+9N+2T7Yjx/IgscpvHVICjcEn1imvBcltkBWvKxk9InI2z700Wz06RnFUcLwWgyd/SqxxRTHSrosThvhYAiTsNqJTao/EFQu8QKtZuJJmC0O1yos81RcuUthomblSBNUrcFV/EOTQseivipqpGwTE15daRJO9UfHgYpWxlE9v+tLeKOKL4y/tQFxp3rAdFAFeFor1jRXC8sd+1ZugJNgv7Sa6tLa+zwgSK6l9xD+0za2CwGnEelBPfYPHaurqYDZ4l8aj70WjKo3rq6jIGNlfE3sY70GeJkj6GurqQr5DeF5jH0itHyHlFziYedNs95kn2H966upKTZdzcYWjbcByy3YXSix3J3J9zRQNdXVU5bb2xdzHgLVxSHRT6xnPkawvOvs8yazYJZO4Y5HlE7ia6uoWU4pxFvL+KKgqttQrmcwchZDHzCmSBQx5JbVhcRmjJUmD0rGp4jDTgD515XVPJFaYMW9PwAXuTAnqJJzMwfENbbblUwD3Jqv/pCCMAAbgdoAYifQQvzJrq6tEaUUefsChgsZ29JET+f5Cqfhbx5/WIj869rqrEjLRZZ4MjejltRHavK6msmetcjYUJcu969rqwLKCZoa9cjeurqJiC3Jkiob715XUjZSKLBb715fuaR711dS2U6Fty6JihXeT6V1dRRJsouPAqXDcI1w15XUJOkGKt7HPD8mAK/nTzhmTZcx6RXV1QbdF3rSLjfNdXV1Iaz/2Q==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ClrTx/>
              <a:buSzTx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00113" y="2971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291" name="TextBox 15"/>
          <p:cNvSpPr txBox="1">
            <a:spLocks noChangeArrowheads="1"/>
          </p:cNvSpPr>
          <p:nvPr/>
        </p:nvSpPr>
        <p:spPr bwMode="auto">
          <a:xfrm>
            <a:off x="823913" y="4419600"/>
            <a:ext cx="131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beads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(~ 2 mm)</a:t>
            </a:r>
          </a:p>
        </p:txBody>
      </p:sp>
      <p:sp>
        <p:nvSpPr>
          <p:cNvPr id="12292" name="TextBox 37"/>
          <p:cNvSpPr txBox="1">
            <a:spLocks noChangeArrowheads="1"/>
          </p:cNvSpPr>
          <p:nvPr/>
        </p:nvSpPr>
        <p:spPr bwMode="auto">
          <a:xfrm>
            <a:off x="4022725" y="4222750"/>
            <a:ext cx="5021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beads have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more then a month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shelf life and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require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minimal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prep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3" name="TextBox 47"/>
          <p:cNvSpPr txBox="1">
            <a:spLocks noChangeArrowheads="1"/>
          </p:cNvSpPr>
          <p:nvPr/>
        </p:nvSpPr>
        <p:spPr bwMode="auto">
          <a:xfrm>
            <a:off x="3981450" y="2951163"/>
            <a:ext cx="4378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can be reused for multiple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Experiments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2294" name="Group 51"/>
          <p:cNvGrpSpPr>
            <a:grpSpLocks/>
          </p:cNvGrpSpPr>
          <p:nvPr/>
        </p:nvGrpSpPr>
        <p:grpSpPr bwMode="auto">
          <a:xfrm>
            <a:off x="2195513" y="2209800"/>
            <a:ext cx="1676400" cy="1143000"/>
            <a:chOff x="2895600" y="2209800"/>
            <a:chExt cx="1676400" cy="1143000"/>
          </a:xfrm>
        </p:grpSpPr>
        <p:grpSp>
          <p:nvGrpSpPr>
            <p:cNvPr id="12310" name="Group 38"/>
            <p:cNvGrpSpPr>
              <a:grpSpLocks/>
            </p:cNvGrpSpPr>
            <p:nvPr/>
          </p:nvGrpSpPr>
          <p:grpSpPr bwMode="auto">
            <a:xfrm>
              <a:off x="2895600" y="2209800"/>
              <a:ext cx="1676400" cy="838200"/>
              <a:chOff x="2895600" y="2209800"/>
              <a:chExt cx="1676400" cy="838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2895600" y="2209800"/>
                <a:ext cx="533400" cy="838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429000" y="2209800"/>
                <a:ext cx="1143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1" name="Group 41"/>
            <p:cNvGrpSpPr>
              <a:grpSpLocks/>
            </p:cNvGrpSpPr>
            <p:nvPr/>
          </p:nvGrpSpPr>
          <p:grpSpPr bwMode="auto">
            <a:xfrm>
              <a:off x="2971800" y="2667000"/>
              <a:ext cx="1600200" cy="533400"/>
              <a:chOff x="2895600" y="2209800"/>
              <a:chExt cx="1600200" cy="5334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2895600" y="2209800"/>
                <a:ext cx="533400" cy="5334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429000" y="22098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2" name="Group 48"/>
            <p:cNvGrpSpPr>
              <a:grpSpLocks/>
            </p:cNvGrpSpPr>
            <p:nvPr/>
          </p:nvGrpSpPr>
          <p:grpSpPr bwMode="auto">
            <a:xfrm>
              <a:off x="3048000" y="3124200"/>
              <a:ext cx="1524000" cy="228600"/>
              <a:chOff x="2971800" y="2209800"/>
              <a:chExt cx="1524000" cy="2286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2971800" y="2209800"/>
                <a:ext cx="45720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429000" y="2209800"/>
                <a:ext cx="10668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/>
        </p:nvCxnSpPr>
        <p:spPr bwMode="auto">
          <a:xfrm>
            <a:off x="2195513" y="3962400"/>
            <a:ext cx="749300" cy="11033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2944813" y="5065713"/>
            <a:ext cx="927100" cy="11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2271713" y="3886200"/>
            <a:ext cx="538162" cy="67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2809875" y="4559300"/>
            <a:ext cx="106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9" name="Group 62"/>
          <p:cNvGrpSpPr>
            <a:grpSpLocks/>
          </p:cNvGrpSpPr>
          <p:nvPr/>
        </p:nvGrpSpPr>
        <p:grpSpPr bwMode="auto">
          <a:xfrm flipV="1">
            <a:off x="2347913" y="3657600"/>
            <a:ext cx="1524000" cy="228600"/>
            <a:chOff x="2971800" y="2209800"/>
            <a:chExt cx="1524000" cy="22860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971800" y="2209800"/>
              <a:ext cx="45720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29000" y="2209800"/>
              <a:ext cx="1066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0" name="TextBox 77"/>
          <p:cNvSpPr txBox="1">
            <a:spLocks noChangeArrowheads="1"/>
          </p:cNvSpPr>
          <p:nvPr/>
        </p:nvSpPr>
        <p:spPr bwMode="auto">
          <a:xfrm>
            <a:off x="4048125" y="5402263"/>
            <a:ext cx="4329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Algae beads are easy to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dispose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01" name="TextBox 78"/>
          <p:cNvSpPr txBox="1">
            <a:spLocks noChangeArrowheads="1"/>
          </p:cNvSpPr>
          <p:nvPr/>
        </p:nvSpPr>
        <p:spPr bwMode="auto">
          <a:xfrm>
            <a:off x="4017963" y="1809750"/>
            <a:ext cx="5126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Beads are easy for students to handle and </a:t>
            </a: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move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714375" y="299968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1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dirty="0">
                <a:solidFill>
                  <a:srgbClr val="FF9933"/>
                </a:solidFill>
              </a:rPr>
              <a:t>Algae Beads are AWESOME!</a:t>
            </a:r>
          </a:p>
        </p:txBody>
      </p:sp>
      <p:pic>
        <p:nvPicPr>
          <p:cNvPr id="12303" name="Picture 2" descr="C:\Users\tstubbs\AppData\Local\Temp\notesF25C78\algae beads pic 2 taken by 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1125"/>
            <a:ext cx="3544888" cy="4727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>
            <a:stCxn id="12301" idx="1"/>
          </p:cNvCxnSpPr>
          <p:nvPr/>
        </p:nvCxnSpPr>
        <p:spPr bwMode="auto">
          <a:xfrm flipH="1">
            <a:off x="3206750" y="2225675"/>
            <a:ext cx="811213" cy="201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300413" y="3124200"/>
            <a:ext cx="7127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2944813" y="4303713"/>
            <a:ext cx="1036637" cy="1746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2576513" y="4654550"/>
            <a:ext cx="1471612" cy="97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" y="1466204"/>
            <a:ext cx="1094549" cy="9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14677</TotalTime>
  <Words>730</Words>
  <Application>Microsoft Office PowerPoint</Application>
  <PresentationFormat>On-screen Show (4:3)</PresentationFormat>
  <Paragraphs>151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Algae Blooms: Agriculture, Ecology, and Economy</vt:lpstr>
      <vt:lpstr>Curriculum and Training Specialists</vt:lpstr>
      <vt:lpstr>Classroom Context &amp; Inquiry: Dead Zone of the Gulf of Mexico</vt:lpstr>
      <vt:lpstr>Workshop Outcomes</vt:lpstr>
      <vt:lpstr>What could that liquid be?</vt:lpstr>
      <vt:lpstr>Observations</vt:lpstr>
      <vt:lpstr>Think like your students…</vt:lpstr>
      <vt:lpstr>Our Photosynthesis &amp; Cellular Respiration Kit helps to bridge the connection!</vt:lpstr>
      <vt:lpstr>PowerPoint Presentation</vt:lpstr>
      <vt:lpstr>CO2 Indicator – how does it work?</vt:lpstr>
      <vt:lpstr>CO2 (pH) Indicator </vt:lpstr>
      <vt:lpstr>CO2 (pH) Indicator</vt:lpstr>
      <vt:lpstr>CO2 (pH) Indicator</vt:lpstr>
      <vt:lpstr>Putting it all together</vt:lpstr>
      <vt:lpstr>Procedure</vt:lpstr>
      <vt:lpstr>Procedure</vt:lpstr>
      <vt:lpstr>Procedure</vt:lpstr>
      <vt:lpstr>Procedure</vt:lpstr>
      <vt:lpstr>Lab Summary - Workflow</vt:lpstr>
      <vt:lpstr>Gulf of Mexico Dead Zone Resources</vt:lpstr>
      <vt:lpstr>ThINQ! Resource Page</vt:lpstr>
      <vt:lpstr>Full Kit: 17001238EDU $145 Explorer Catalog pg. 12   Refill Kit: 12002353EDU   $119 debeading solution, indicator, and beads</vt:lpstr>
      <vt:lpstr>PowerPoint Presentation</vt:lpstr>
      <vt:lpstr>Please take our survey!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Taylor Page</cp:lastModifiedBy>
  <cp:revision>574</cp:revision>
  <dcterms:created xsi:type="dcterms:W3CDTF">2011-12-17T00:43:00Z</dcterms:created>
  <dcterms:modified xsi:type="dcterms:W3CDTF">2019-04-02T17:38:54Z</dcterms:modified>
</cp:coreProperties>
</file>